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Yeck" initials="WY" lastIdx="1" clrIdx="0">
    <p:extLst>
      <p:ext uri="{19B8F6BF-5375-455C-9EA6-DF929625EA0E}">
        <p15:presenceInfo xmlns:p15="http://schemas.microsoft.com/office/powerpoint/2012/main" userId="463bb93b53b692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81" autoAdjust="0"/>
  </p:normalViewPr>
  <p:slideViewPr>
    <p:cSldViewPr snapToGrid="0">
      <p:cViewPr varScale="1">
        <p:scale>
          <a:sx n="80" d="100"/>
          <a:sy n="80" d="100"/>
        </p:scale>
        <p:origin x="60" y="8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2280" y="4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2021 Income $225,811.75</c:v>
                </c:pt>
              </c:strCache>
            </c:strRef>
          </c:tx>
          <c:explosion val="15"/>
          <c:dPt>
            <c:idx val="0"/>
            <c:bubble3D val="0"/>
            <c:spPr>
              <a:solidFill>
                <a:schemeClr val="accent1"/>
              </a:solidFill>
              <a:ln w="19050">
                <a:solidFill>
                  <a:schemeClr val="lt1"/>
                </a:solidFill>
              </a:ln>
              <a:effectLst/>
            </c:spPr>
            <c:extLst>
              <c:ext xmlns:c16="http://schemas.microsoft.com/office/drawing/2014/chart" uri="{C3380CC4-5D6E-409C-BE32-E72D297353CC}">
                <c16:uniqueId val="{00000002-F7A7-4514-B9B8-3E55E1F3651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16B-4F9B-975B-8D32F6B3BA5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16B-4F9B-975B-8D32F6B3BA55}"/>
              </c:ext>
            </c:extLst>
          </c:dPt>
          <c:dLbls>
            <c:dLbl>
              <c:idx val="0"/>
              <c:layout>
                <c:manualLayout>
                  <c:x val="-7.7294685990338161E-2"/>
                  <c:y val="-0.2365844730967711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39BA2E2-3557-46E5-BCED-DF88713EA35E}" type="VALUE">
                      <a:rPr lang="en-US" sz="1600" baseline="0"/>
                      <a:pPr>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14371980676328502"/>
                      <c:h val="0.14142174426337686"/>
                    </c:manualLayout>
                  </c15:layout>
                  <c15:dlblFieldTable/>
                  <c15:showDataLabelsRange val="0"/>
                </c:ext>
                <c:ext xmlns:c16="http://schemas.microsoft.com/office/drawing/2014/chart" uri="{C3380CC4-5D6E-409C-BE32-E72D297353CC}">
                  <c16:uniqueId val="{00000002-F7A7-4514-B9B8-3E55E1F365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Pledges</c:v>
                </c:pt>
                <c:pt idx="1">
                  <c:v>General Income</c:v>
                </c:pt>
                <c:pt idx="2">
                  <c:v>Misc. Income</c:v>
                </c:pt>
              </c:strCache>
            </c:strRef>
          </c:cat>
          <c:val>
            <c:numRef>
              <c:f>Sheet1!$B$2:$B$4</c:f>
              <c:numCache>
                <c:formatCode>"$"#,##0.00</c:formatCode>
                <c:ptCount val="3"/>
                <c:pt idx="0">
                  <c:v>200510</c:v>
                </c:pt>
                <c:pt idx="1">
                  <c:v>3500</c:v>
                </c:pt>
                <c:pt idx="2">
                  <c:v>16834.75</c:v>
                </c:pt>
              </c:numCache>
            </c:numRef>
          </c:val>
          <c:extLst>
            <c:ext xmlns:c16="http://schemas.microsoft.com/office/drawing/2014/chart" uri="{C3380CC4-5D6E-409C-BE32-E72D297353CC}">
              <c16:uniqueId val="{00000000-F7A7-4514-B9B8-3E55E1F3651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Expense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757-426D-93AA-2234DB8DF22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757-426D-93AA-2234DB8DF22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757-426D-93AA-2234DB8DF22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757-426D-93AA-2234DB8DF22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757-426D-93AA-2234DB8DF22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757-426D-93AA-2234DB8DF22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2-4D44-47C7-ABAE-B74F8E08A829}"/>
              </c:ext>
            </c:extLst>
          </c:dPt>
          <c:dLbls>
            <c:dLbl>
              <c:idx val="6"/>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337AF46-5C4A-4220-910C-F6D61CC96BA0}" type="VALUE">
                      <a:rPr lang="en-US" sz="1320" baseline="0">
                        <a:solidFill>
                          <a:schemeClr val="bg1">
                            <a:lumMod val="95000"/>
                          </a:schemeClr>
                        </a:solidFill>
                      </a:rPr>
                      <a:pPr>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111111111111111"/>
                      <c:h val="0.12608535581469424"/>
                    </c:manualLayout>
                  </c15:layout>
                  <c15:dlblFieldTable/>
                  <c15:showDataLabelsRange val="0"/>
                </c:ext>
                <c:ext xmlns:c16="http://schemas.microsoft.com/office/drawing/2014/chart" uri="{C3380CC4-5D6E-409C-BE32-E72D297353CC}">
                  <c16:uniqueId val="{00000002-4D44-47C7-ABAE-B74F8E08A8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Worship, Diocesan and Parish Programs</c:v>
                </c:pt>
                <c:pt idx="1">
                  <c:v>Mortgages</c:v>
                </c:pt>
                <c:pt idx="2">
                  <c:v>Administration</c:v>
                </c:pt>
                <c:pt idx="3">
                  <c:v>Facility Operations</c:v>
                </c:pt>
                <c:pt idx="4">
                  <c:v>Rectory</c:v>
                </c:pt>
                <c:pt idx="5">
                  <c:v>Staff</c:v>
                </c:pt>
                <c:pt idx="6">
                  <c:v>Rector </c:v>
                </c:pt>
              </c:strCache>
            </c:strRef>
          </c:cat>
          <c:val>
            <c:numRef>
              <c:f>Sheet1!$B$2:$B$8</c:f>
              <c:numCache>
                <c:formatCode>"$"#,##0.00</c:formatCode>
                <c:ptCount val="7"/>
                <c:pt idx="0">
                  <c:v>12325</c:v>
                </c:pt>
                <c:pt idx="1">
                  <c:v>32425.1</c:v>
                </c:pt>
                <c:pt idx="2">
                  <c:v>12463</c:v>
                </c:pt>
                <c:pt idx="3">
                  <c:v>49644</c:v>
                </c:pt>
                <c:pt idx="4">
                  <c:v>2250</c:v>
                </c:pt>
                <c:pt idx="5">
                  <c:v>57846.1</c:v>
                </c:pt>
                <c:pt idx="6">
                  <c:v>120222</c:v>
                </c:pt>
              </c:numCache>
            </c:numRef>
          </c:val>
          <c:extLst>
            <c:ext xmlns:c16="http://schemas.microsoft.com/office/drawing/2014/chart" uri="{C3380CC4-5D6E-409C-BE32-E72D297353CC}">
              <c16:uniqueId val="{00000000-4D44-47C7-ABAE-B74F8E08A829}"/>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3D6F8BBE-7D4E-4882-B0CE-7FDDD7B7E186}" type="datetimeFigureOut">
              <a:rPr lang="en-US" smtClean="0"/>
              <a:t>1/18/2021</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A8E1E7ED-FB15-4CF3-984E-F881FE3A7927}" type="slidenum">
              <a:rPr lang="en-US" smtClean="0"/>
              <a:t>‹#›</a:t>
            </a:fld>
            <a:endParaRPr lang="en-US"/>
          </a:p>
        </p:txBody>
      </p:sp>
    </p:spTree>
    <p:extLst>
      <p:ext uri="{BB962C8B-B14F-4D97-AF65-F5344CB8AC3E}">
        <p14:creationId xmlns:p14="http://schemas.microsoft.com/office/powerpoint/2010/main" val="249962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1E7ED-FB15-4CF3-984E-F881FE3A7927}" type="slidenum">
              <a:rPr lang="en-US" smtClean="0"/>
              <a:t>1</a:t>
            </a:fld>
            <a:endParaRPr lang="en-US"/>
          </a:p>
        </p:txBody>
      </p:sp>
    </p:spTree>
    <p:extLst>
      <p:ext uri="{BB962C8B-B14F-4D97-AF65-F5344CB8AC3E}">
        <p14:creationId xmlns:p14="http://schemas.microsoft.com/office/powerpoint/2010/main" val="84264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 Budgeted income was 275, 654</a:t>
            </a:r>
          </a:p>
          <a:p>
            <a:r>
              <a:rPr lang="en-US" dirty="0"/>
              <a:t>240904 Pledges</a:t>
            </a:r>
          </a:p>
          <a:p>
            <a:r>
              <a:rPr lang="en-US" dirty="0"/>
              <a:t>7835 </a:t>
            </a:r>
            <a:r>
              <a:rPr lang="en-US" dirty="0" err="1"/>
              <a:t>misc</a:t>
            </a:r>
            <a:endParaRPr lang="en-US" dirty="0"/>
          </a:p>
          <a:p>
            <a:r>
              <a:rPr lang="en-US" dirty="0"/>
              <a:t>26925 General</a:t>
            </a:r>
          </a:p>
          <a:p>
            <a:endParaRPr lang="en-US" dirty="0"/>
          </a:p>
          <a:p>
            <a:r>
              <a:rPr lang="en-US" dirty="0"/>
              <a:t>Take out 12,950 for fundraising. It was a wash and taken out of expenses also</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8E1E7ED-FB15-4CF3-984E-F881FE3A7927}" type="slidenum">
              <a:rPr lang="en-US" smtClean="0"/>
              <a:t>2</a:t>
            </a:fld>
            <a:endParaRPr lang="en-US"/>
          </a:p>
        </p:txBody>
      </p:sp>
    </p:spTree>
    <p:extLst>
      <p:ext uri="{BB962C8B-B14F-4D97-AF65-F5344CB8AC3E}">
        <p14:creationId xmlns:p14="http://schemas.microsoft.com/office/powerpoint/2010/main" val="24172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 budgeted Expenses 305,237. 67  with a deficit of (29,583.67)</a:t>
            </a:r>
          </a:p>
          <a:p>
            <a:r>
              <a:rPr lang="en-US" dirty="0" err="1"/>
              <a:t>Worship,Diocesan</a:t>
            </a:r>
            <a:r>
              <a:rPr lang="en-US" dirty="0"/>
              <a:t> and Parish programs 25499   + 10,134.00 fundraising</a:t>
            </a:r>
          </a:p>
          <a:p>
            <a:r>
              <a:rPr lang="en-US" dirty="0"/>
              <a:t>Mortgage  29,626.67</a:t>
            </a:r>
          </a:p>
          <a:p>
            <a:r>
              <a:rPr lang="en-US" dirty="0"/>
              <a:t>Administrations 10,776</a:t>
            </a:r>
          </a:p>
          <a:p>
            <a:r>
              <a:rPr lang="en-US" dirty="0"/>
              <a:t>Facility operation 58,450</a:t>
            </a:r>
          </a:p>
          <a:p>
            <a:r>
              <a:rPr lang="en-US" dirty="0"/>
              <a:t>Rectory 2450</a:t>
            </a:r>
          </a:p>
          <a:p>
            <a:r>
              <a:rPr lang="en-US" dirty="0"/>
              <a:t>Staff 57803</a:t>
            </a:r>
          </a:p>
          <a:p>
            <a:r>
              <a:rPr lang="en-US" dirty="0"/>
              <a:t>Rector 119,423</a:t>
            </a:r>
          </a:p>
        </p:txBody>
      </p:sp>
      <p:sp>
        <p:nvSpPr>
          <p:cNvPr id="4" name="Slide Number Placeholder 3"/>
          <p:cNvSpPr>
            <a:spLocks noGrp="1"/>
          </p:cNvSpPr>
          <p:nvPr>
            <p:ph type="sldNum" sz="quarter" idx="5"/>
          </p:nvPr>
        </p:nvSpPr>
        <p:spPr/>
        <p:txBody>
          <a:bodyPr/>
          <a:lstStyle/>
          <a:p>
            <a:fld id="{A8E1E7ED-FB15-4CF3-984E-F881FE3A7927}" type="slidenum">
              <a:rPr lang="en-US" smtClean="0"/>
              <a:t>3</a:t>
            </a:fld>
            <a:endParaRPr lang="en-US"/>
          </a:p>
        </p:txBody>
      </p:sp>
    </p:spTree>
    <p:extLst>
      <p:ext uri="{BB962C8B-B14F-4D97-AF65-F5344CB8AC3E}">
        <p14:creationId xmlns:p14="http://schemas.microsoft.com/office/powerpoint/2010/main" val="4215545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 deficit (29,583.67)</a:t>
            </a:r>
          </a:p>
        </p:txBody>
      </p:sp>
      <p:sp>
        <p:nvSpPr>
          <p:cNvPr id="4" name="Slide Number Placeholder 3"/>
          <p:cNvSpPr>
            <a:spLocks noGrp="1"/>
          </p:cNvSpPr>
          <p:nvPr>
            <p:ph type="sldNum" sz="quarter" idx="5"/>
          </p:nvPr>
        </p:nvSpPr>
        <p:spPr/>
        <p:txBody>
          <a:bodyPr/>
          <a:lstStyle/>
          <a:p>
            <a:fld id="{A8E1E7ED-FB15-4CF3-984E-F881FE3A7927}" type="slidenum">
              <a:rPr lang="en-US" smtClean="0"/>
              <a:t>4</a:t>
            </a:fld>
            <a:endParaRPr lang="en-US"/>
          </a:p>
        </p:txBody>
      </p:sp>
    </p:spTree>
    <p:extLst>
      <p:ext uri="{BB962C8B-B14F-4D97-AF65-F5344CB8AC3E}">
        <p14:creationId xmlns:p14="http://schemas.microsoft.com/office/powerpoint/2010/main" val="1532825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1E7ED-FB15-4CF3-984E-F881FE3A7927}" type="slidenum">
              <a:rPr lang="en-US" smtClean="0"/>
              <a:t>5</a:t>
            </a:fld>
            <a:endParaRPr lang="en-US"/>
          </a:p>
        </p:txBody>
      </p:sp>
    </p:spTree>
    <p:extLst>
      <p:ext uri="{BB962C8B-B14F-4D97-AF65-F5344CB8AC3E}">
        <p14:creationId xmlns:p14="http://schemas.microsoft.com/office/powerpoint/2010/main" val="300950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201F4-EB1D-486B-A064-01FA9055D7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F12238-CCB9-49C0-9C35-D4B8E3FD6E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B23B60-E537-4829-938D-322399930F26}"/>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5" name="Footer Placeholder 4">
            <a:extLst>
              <a:ext uri="{FF2B5EF4-FFF2-40B4-BE49-F238E27FC236}">
                <a16:creationId xmlns:a16="http://schemas.microsoft.com/office/drawing/2014/main" id="{BD4A1D93-8F33-4446-A744-EB5CF177D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8DF6C-3735-4D00-896C-0B09E0027946}"/>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48277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8277A-983C-4338-A8D1-2BA512976A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64AE50-C55F-409E-96BD-53CF674D7F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0B6FA-D30A-42E8-8539-3800D18A9B00}"/>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5" name="Footer Placeholder 4">
            <a:extLst>
              <a:ext uri="{FF2B5EF4-FFF2-40B4-BE49-F238E27FC236}">
                <a16:creationId xmlns:a16="http://schemas.microsoft.com/office/drawing/2014/main" id="{2826BF6D-CF35-401E-A450-E61736EB49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8F604-1102-47FC-B6CD-74C9882D084D}"/>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176318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4B6767-7C2C-47E2-BFE2-7EBE83EAC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6C11AE-4EFA-4600-B8F6-3E3574E5D3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B7838-E6AF-42DF-B8D3-862DAF95D149}"/>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5" name="Footer Placeholder 4">
            <a:extLst>
              <a:ext uri="{FF2B5EF4-FFF2-40B4-BE49-F238E27FC236}">
                <a16:creationId xmlns:a16="http://schemas.microsoft.com/office/drawing/2014/main" id="{836B35F5-38FB-43FF-9517-1CBEE0D16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9E952-6537-4DB8-8339-A422018DB28A}"/>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247442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7CD9F-D242-4F81-8DEC-A6288C5B0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801B77-D4CB-4F12-B8C8-F7F0C44034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04034-E4AA-4971-BD0D-D4E14E6E525C}"/>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5" name="Footer Placeholder 4">
            <a:extLst>
              <a:ext uri="{FF2B5EF4-FFF2-40B4-BE49-F238E27FC236}">
                <a16:creationId xmlns:a16="http://schemas.microsoft.com/office/drawing/2014/main" id="{5D15899E-9EFC-45E2-944A-E29A77694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AE8B6-2D81-4601-B1DF-5361F90A5E57}"/>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313343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C3F52-B5E3-4DF8-AE61-712467F611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5AC84F-66E5-4D3E-8673-2751F05E79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3B75A9-C5AD-4459-A458-F495EEA50096}"/>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5" name="Footer Placeholder 4">
            <a:extLst>
              <a:ext uri="{FF2B5EF4-FFF2-40B4-BE49-F238E27FC236}">
                <a16:creationId xmlns:a16="http://schemas.microsoft.com/office/drawing/2014/main" id="{D1DDC8C5-CB08-4966-ADFA-AC65E2846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DF38E-0FAA-4C19-9466-2AC1F7395E9C}"/>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217850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9B8E-5556-41E8-95D1-01D27613C5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7899D5-0E06-4A9F-98A0-0D018B3EC4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FC4074-8021-4B02-BFB0-689CEDCED3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1FE933-26AA-4EE5-AAC6-F1C8380CBAA0}"/>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6" name="Footer Placeholder 5">
            <a:extLst>
              <a:ext uri="{FF2B5EF4-FFF2-40B4-BE49-F238E27FC236}">
                <a16:creationId xmlns:a16="http://schemas.microsoft.com/office/drawing/2014/main" id="{4631C333-6ECE-474C-97CC-1EF05E8DBE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9710CD-9B8D-4CD9-9F6E-52256FFEFC28}"/>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288899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C05A3-2475-48A1-AFBC-45516DF645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563705-38C6-4E84-A28E-1B3C8B64E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97F10C-CF5E-415B-8A9C-CA7BACF273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71DE30-E76D-4244-B224-7AFEFCD125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F77831-3BC0-4F6C-8A61-E735746704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B3E5F6-A1CD-4B49-B573-7AC547EFCEFB}"/>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8" name="Footer Placeholder 7">
            <a:extLst>
              <a:ext uri="{FF2B5EF4-FFF2-40B4-BE49-F238E27FC236}">
                <a16:creationId xmlns:a16="http://schemas.microsoft.com/office/drawing/2014/main" id="{EAA06282-8351-406C-B117-E493AD1B56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B01965-F6DF-4C63-8D41-D498BA0B78AF}"/>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4170482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3456B-798B-4BFC-BAE1-E0ECDAA3D6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8843E5-E560-453C-9C2D-E965509BA433}"/>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4" name="Footer Placeholder 3">
            <a:extLst>
              <a:ext uri="{FF2B5EF4-FFF2-40B4-BE49-F238E27FC236}">
                <a16:creationId xmlns:a16="http://schemas.microsoft.com/office/drawing/2014/main" id="{3285B19D-E670-4C6D-97F5-1BE695E1B9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77733C-1871-4BC5-B1B3-45AE9AD2D619}"/>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2627159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D8E65-EBE8-4E0E-B82B-4110BFF5AA24}"/>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3" name="Footer Placeholder 2">
            <a:extLst>
              <a:ext uri="{FF2B5EF4-FFF2-40B4-BE49-F238E27FC236}">
                <a16:creationId xmlns:a16="http://schemas.microsoft.com/office/drawing/2014/main" id="{7123B9CC-64C5-4B63-8468-0BCF77D02B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052E2D-877E-4D71-B61C-4B6B22E872BD}"/>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353350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6A5A-112E-48BA-B784-6F9C523067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323799-F451-4CA8-85C4-C98F60B861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5308BA-E094-4E45-9949-E33DCF67D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553B22-23CB-4501-9090-7D3B7D018FE9}"/>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6" name="Footer Placeholder 5">
            <a:extLst>
              <a:ext uri="{FF2B5EF4-FFF2-40B4-BE49-F238E27FC236}">
                <a16:creationId xmlns:a16="http://schemas.microsoft.com/office/drawing/2014/main" id="{6EB46B11-CC57-429C-AED8-9B355290DE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EBC451-F8A2-46CA-BC65-CD16D85E262C}"/>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235573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23FF6-A88C-4EC5-A280-0B8E81D5C8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BF7169-D347-4530-9237-D09710445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11C7B5-E58D-4449-9878-4AD8864BB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5E55B6-C6A8-4C8B-B52F-8504E7FBEF82}"/>
              </a:ext>
            </a:extLst>
          </p:cNvPr>
          <p:cNvSpPr>
            <a:spLocks noGrp="1"/>
          </p:cNvSpPr>
          <p:nvPr>
            <p:ph type="dt" sz="half" idx="10"/>
          </p:nvPr>
        </p:nvSpPr>
        <p:spPr/>
        <p:txBody>
          <a:bodyPr/>
          <a:lstStyle/>
          <a:p>
            <a:fld id="{C8FA92A1-2A5B-42E3-88B0-6B3D461200A5}" type="datetimeFigureOut">
              <a:rPr lang="en-US" smtClean="0"/>
              <a:t>1/18/2021</a:t>
            </a:fld>
            <a:endParaRPr lang="en-US"/>
          </a:p>
        </p:txBody>
      </p:sp>
      <p:sp>
        <p:nvSpPr>
          <p:cNvPr id="6" name="Footer Placeholder 5">
            <a:extLst>
              <a:ext uri="{FF2B5EF4-FFF2-40B4-BE49-F238E27FC236}">
                <a16:creationId xmlns:a16="http://schemas.microsoft.com/office/drawing/2014/main" id="{347B5622-1B01-4B09-B15C-7A5BDC64D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56C0FB-54A2-4455-9E08-602421E23281}"/>
              </a:ext>
            </a:extLst>
          </p:cNvPr>
          <p:cNvSpPr>
            <a:spLocks noGrp="1"/>
          </p:cNvSpPr>
          <p:nvPr>
            <p:ph type="sldNum" sz="quarter" idx="12"/>
          </p:nvPr>
        </p:nvSpPr>
        <p:spPr/>
        <p:txBody>
          <a:bodyPr/>
          <a:lstStyle/>
          <a:p>
            <a:fld id="{558D3A4D-9D7F-4B9E-8B0F-AB512F67F924}" type="slidenum">
              <a:rPr lang="en-US" smtClean="0"/>
              <a:t>‹#›</a:t>
            </a:fld>
            <a:endParaRPr lang="en-US"/>
          </a:p>
        </p:txBody>
      </p:sp>
    </p:spTree>
    <p:extLst>
      <p:ext uri="{BB962C8B-B14F-4D97-AF65-F5344CB8AC3E}">
        <p14:creationId xmlns:p14="http://schemas.microsoft.com/office/powerpoint/2010/main" val="2084697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83AF27-551B-4A3B-AD06-1A71C5605F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597115-4044-4060-9B71-B36F26E46A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DC51B-1A63-4C38-AF44-DC60F7C362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A92A1-2A5B-42E3-88B0-6B3D461200A5}" type="datetimeFigureOut">
              <a:rPr lang="en-US" smtClean="0"/>
              <a:t>1/18/2021</a:t>
            </a:fld>
            <a:endParaRPr lang="en-US"/>
          </a:p>
        </p:txBody>
      </p:sp>
      <p:sp>
        <p:nvSpPr>
          <p:cNvPr id="5" name="Footer Placeholder 4">
            <a:extLst>
              <a:ext uri="{FF2B5EF4-FFF2-40B4-BE49-F238E27FC236}">
                <a16:creationId xmlns:a16="http://schemas.microsoft.com/office/drawing/2014/main" id="{F026638B-3616-45FD-B885-6182C7A4DD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D1240A-5F14-4CA7-9974-F267BFF070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D3A4D-9D7F-4B9E-8B0F-AB512F67F924}" type="slidenum">
              <a:rPr lang="en-US" smtClean="0"/>
              <a:t>‹#›</a:t>
            </a:fld>
            <a:endParaRPr lang="en-US"/>
          </a:p>
        </p:txBody>
      </p:sp>
    </p:spTree>
    <p:extLst>
      <p:ext uri="{BB962C8B-B14F-4D97-AF65-F5344CB8AC3E}">
        <p14:creationId xmlns:p14="http://schemas.microsoft.com/office/powerpoint/2010/main" val="275906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6EA5C-D91E-415A-A27F-2E607EA7BE08}"/>
              </a:ext>
            </a:extLst>
          </p:cNvPr>
          <p:cNvSpPr>
            <a:spLocks noGrp="1"/>
          </p:cNvSpPr>
          <p:nvPr>
            <p:ph type="ctrTitle"/>
          </p:nvPr>
        </p:nvSpPr>
        <p:spPr/>
        <p:txBody>
          <a:bodyPr/>
          <a:lstStyle/>
          <a:p>
            <a:r>
              <a:rPr lang="en-US" dirty="0"/>
              <a:t>St. Charles Episcopal Church</a:t>
            </a:r>
          </a:p>
        </p:txBody>
      </p:sp>
      <p:sp>
        <p:nvSpPr>
          <p:cNvPr id="3" name="Subtitle 2">
            <a:extLst>
              <a:ext uri="{FF2B5EF4-FFF2-40B4-BE49-F238E27FC236}">
                <a16:creationId xmlns:a16="http://schemas.microsoft.com/office/drawing/2014/main" id="{42F132D0-4BCB-46F0-9432-0F662DD99FAC}"/>
              </a:ext>
            </a:extLst>
          </p:cNvPr>
          <p:cNvSpPr>
            <a:spLocks noGrp="1"/>
          </p:cNvSpPr>
          <p:nvPr>
            <p:ph type="subTitle" idx="1"/>
          </p:nvPr>
        </p:nvSpPr>
        <p:spPr/>
        <p:txBody>
          <a:bodyPr>
            <a:normAutofit/>
          </a:bodyPr>
          <a:lstStyle/>
          <a:p>
            <a:r>
              <a:rPr lang="en-US" sz="3600" dirty="0"/>
              <a:t>Proposed 2021 Budget</a:t>
            </a:r>
          </a:p>
        </p:txBody>
      </p:sp>
    </p:spTree>
    <p:extLst>
      <p:ext uri="{BB962C8B-B14F-4D97-AF65-F5344CB8AC3E}">
        <p14:creationId xmlns:p14="http://schemas.microsoft.com/office/powerpoint/2010/main" val="150138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68EC-6996-447E-80D3-59C97B3FB4D7}"/>
              </a:ext>
            </a:extLst>
          </p:cNvPr>
          <p:cNvSpPr>
            <a:spLocks noGrp="1"/>
          </p:cNvSpPr>
          <p:nvPr>
            <p:ph type="title"/>
          </p:nvPr>
        </p:nvSpPr>
        <p:spPr/>
        <p:txBody>
          <a:bodyPr/>
          <a:lstStyle/>
          <a:p>
            <a:pPr algn="ctr"/>
            <a:r>
              <a:rPr lang="en-US" dirty="0"/>
              <a:t>2021 Income $220,844.75</a:t>
            </a:r>
          </a:p>
        </p:txBody>
      </p:sp>
      <p:graphicFrame>
        <p:nvGraphicFramePr>
          <p:cNvPr id="6" name="Content Placeholder 5">
            <a:extLst>
              <a:ext uri="{FF2B5EF4-FFF2-40B4-BE49-F238E27FC236}">
                <a16:creationId xmlns:a16="http://schemas.microsoft.com/office/drawing/2014/main" id="{C72FD0FC-42DB-4161-B7FB-14DA483CFC88}"/>
              </a:ext>
            </a:extLst>
          </p:cNvPr>
          <p:cNvGraphicFramePr>
            <a:graphicFrameLocks noGrp="1"/>
          </p:cNvGraphicFramePr>
          <p:nvPr>
            <p:ph idx="1"/>
            <p:extLst>
              <p:ext uri="{D42A27DB-BD31-4B8C-83A1-F6EECF244321}">
                <p14:modId xmlns:p14="http://schemas.microsoft.com/office/powerpoint/2010/main" val="2924127667"/>
              </p:ext>
            </p:extLst>
          </p:nvPr>
        </p:nvGraphicFramePr>
        <p:xfrm>
          <a:off x="838200" y="1280013"/>
          <a:ext cx="10515600" cy="4849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565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5C458-550B-4E49-AC41-E471BDBDA390}"/>
              </a:ext>
            </a:extLst>
          </p:cNvPr>
          <p:cNvSpPr>
            <a:spLocks noGrp="1"/>
          </p:cNvSpPr>
          <p:nvPr>
            <p:ph type="title"/>
          </p:nvPr>
        </p:nvSpPr>
        <p:spPr/>
        <p:txBody>
          <a:bodyPr/>
          <a:lstStyle/>
          <a:p>
            <a:pPr algn="ctr"/>
            <a:r>
              <a:rPr lang="en-US" dirty="0"/>
              <a:t>2021 Expenses $287,175.20</a:t>
            </a:r>
          </a:p>
        </p:txBody>
      </p:sp>
      <p:graphicFrame>
        <p:nvGraphicFramePr>
          <p:cNvPr id="6" name="Content Placeholder 5">
            <a:extLst>
              <a:ext uri="{FF2B5EF4-FFF2-40B4-BE49-F238E27FC236}">
                <a16:creationId xmlns:a16="http://schemas.microsoft.com/office/drawing/2014/main" id="{B1AB6598-0A2B-47A2-BBB5-9B9726A759CF}"/>
              </a:ext>
            </a:extLst>
          </p:cNvPr>
          <p:cNvGraphicFramePr>
            <a:graphicFrameLocks noGrp="1"/>
          </p:cNvGraphicFramePr>
          <p:nvPr>
            <p:ph idx="1"/>
            <p:extLst>
              <p:ext uri="{D42A27DB-BD31-4B8C-83A1-F6EECF244321}">
                <p14:modId xmlns:p14="http://schemas.microsoft.com/office/powerpoint/2010/main" val="89052942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4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76537-AEC2-4C45-8530-D33946589ED0}"/>
              </a:ext>
            </a:extLst>
          </p:cNvPr>
          <p:cNvSpPr>
            <a:spLocks noGrp="1"/>
          </p:cNvSpPr>
          <p:nvPr>
            <p:ph type="title"/>
          </p:nvPr>
        </p:nvSpPr>
        <p:spPr/>
        <p:txBody>
          <a:bodyPr/>
          <a:lstStyle/>
          <a:p>
            <a:pPr algn="ctr"/>
            <a:r>
              <a:rPr lang="en-US" dirty="0"/>
              <a:t>2021 Budget Results</a:t>
            </a:r>
          </a:p>
        </p:txBody>
      </p:sp>
      <p:sp>
        <p:nvSpPr>
          <p:cNvPr id="3" name="Content Placeholder 2">
            <a:extLst>
              <a:ext uri="{FF2B5EF4-FFF2-40B4-BE49-F238E27FC236}">
                <a16:creationId xmlns:a16="http://schemas.microsoft.com/office/drawing/2014/main" id="{E49D30F7-577C-470F-A005-8782A384E873}"/>
              </a:ext>
            </a:extLst>
          </p:cNvPr>
          <p:cNvSpPr>
            <a:spLocks noGrp="1"/>
          </p:cNvSpPr>
          <p:nvPr>
            <p:ph idx="1"/>
          </p:nvPr>
        </p:nvSpPr>
        <p:spPr/>
        <p:txBody>
          <a:bodyPr/>
          <a:lstStyle/>
          <a:p>
            <a:r>
              <a:rPr lang="en-US" dirty="0"/>
              <a:t>Income $220,844.75</a:t>
            </a:r>
          </a:p>
          <a:p>
            <a:r>
              <a:rPr lang="en-US" dirty="0"/>
              <a:t>Expense $287,175.20</a:t>
            </a:r>
          </a:p>
          <a:p>
            <a:r>
              <a:rPr lang="en-US" dirty="0"/>
              <a:t>Deficit (66,330.45)</a:t>
            </a:r>
          </a:p>
        </p:txBody>
      </p:sp>
    </p:spTree>
    <p:extLst>
      <p:ext uri="{BB962C8B-B14F-4D97-AF65-F5344CB8AC3E}">
        <p14:creationId xmlns:p14="http://schemas.microsoft.com/office/powerpoint/2010/main" val="37588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67BE-1972-43B4-9346-54D688EE6DAC}"/>
              </a:ext>
            </a:extLst>
          </p:cNvPr>
          <p:cNvSpPr>
            <a:spLocks noGrp="1"/>
          </p:cNvSpPr>
          <p:nvPr>
            <p:ph type="title"/>
          </p:nvPr>
        </p:nvSpPr>
        <p:spPr/>
        <p:txBody>
          <a:bodyPr/>
          <a:lstStyle/>
          <a:p>
            <a:pPr algn="ctr"/>
            <a:r>
              <a:rPr lang="en-US" dirty="0"/>
              <a:t>Together We Can Thrive</a:t>
            </a:r>
          </a:p>
        </p:txBody>
      </p:sp>
      <p:sp>
        <p:nvSpPr>
          <p:cNvPr id="3" name="Content Placeholder 2">
            <a:extLst>
              <a:ext uri="{FF2B5EF4-FFF2-40B4-BE49-F238E27FC236}">
                <a16:creationId xmlns:a16="http://schemas.microsoft.com/office/drawing/2014/main" id="{BD25EF9E-0B9E-4ECF-BB8A-FA19445051BB}"/>
              </a:ext>
            </a:extLst>
          </p:cNvPr>
          <p:cNvSpPr>
            <a:spLocks noGrp="1"/>
          </p:cNvSpPr>
          <p:nvPr>
            <p:ph idx="1"/>
          </p:nvPr>
        </p:nvSpPr>
        <p:spPr/>
        <p:txBody>
          <a:bodyPr>
            <a:normAutofit fontScale="92500" lnSpcReduction="10000"/>
          </a:bodyPr>
          <a:lstStyle/>
          <a:p>
            <a:pPr marL="0" marR="0">
              <a:spcBef>
                <a:spcPts val="0"/>
              </a:spcBef>
              <a:spcAft>
                <a:spcPts val="0"/>
              </a:spcAft>
            </a:pPr>
            <a:r>
              <a:rPr lang="en-US" sz="1800" dirty="0">
                <a:effectLst/>
                <a:latin typeface="Helvetica" panose="020B0604020202020204" pitchFamily="34" charset="0"/>
                <a:ea typeface="Times New Roman" panose="02020603050405020304" pitchFamily="18" charset="0"/>
                <a:cs typeface="Calibri" panose="020F0502020204030204" pitchFamily="34" charset="0"/>
              </a:rPr>
              <a:t>Given our pledges, and projected expenses, we have a shortfall of $66,000</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Helvetica" panose="020B060402020202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Helvetica" panose="020B0604020202020204" pitchFamily="34" charset="0"/>
                <a:ea typeface="Times New Roman" panose="02020603050405020304" pitchFamily="18" charset="0"/>
                <a:cs typeface="Calibri" panose="020F0502020204030204" pitchFamily="34" charset="0"/>
              </a:rPr>
              <a:t>However, we have the PPP Loan that will be forgiven in 2021 of 21K that we can count as income, so that 66K goes down to 45K</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Helvetica" panose="020B0604020202020204" pitchFamily="34" charset="0"/>
                <a:ea typeface="Times New Roman" panose="02020603050405020304" pitchFamily="18" charset="0"/>
                <a:cs typeface="Calibri" panose="020F0502020204030204" pitchFamily="34" charset="0"/>
              </a:rPr>
              <a:t>The budget expenses assume that we will be physically in church the entire year.  </a:t>
            </a:r>
          </a:p>
          <a:p>
            <a:pPr marL="457200" lvl="1">
              <a:spcBef>
                <a:spcPts val="0"/>
              </a:spcBef>
            </a:pPr>
            <a:r>
              <a:rPr lang="en-US" sz="1400" dirty="0">
                <a:effectLst/>
                <a:latin typeface="Helvetica" panose="020B0604020202020204" pitchFamily="34" charset="0"/>
                <a:ea typeface="Times New Roman" panose="02020603050405020304" pitchFamily="18" charset="0"/>
                <a:cs typeface="Calibri" panose="020F0502020204030204" pitchFamily="34" charset="0"/>
              </a:rPr>
              <a:t>We will be physically in the church some fraction of the year. Based on our experience this year, not being in the church for most of the year had the benefit of our expenses being 44K lower than projected in the 2020 budget. If we were to be physically present for half of the year, it would be reasonable to expect our actual expenses to be 22K (half of last 2020's under budget number).    </a:t>
            </a:r>
          </a:p>
          <a:p>
            <a:pPr marL="457200" lvl="1">
              <a:spcBef>
                <a:spcPts val="0"/>
              </a:spcBef>
            </a:pPr>
            <a:r>
              <a:rPr lang="en-US" sz="1800" dirty="0">
                <a:effectLst/>
                <a:latin typeface="Helvetica" panose="020B0604020202020204" pitchFamily="34" charset="0"/>
                <a:ea typeface="Times New Roman" panose="02020603050405020304" pitchFamily="18" charset="0"/>
                <a:cs typeface="Calibri" panose="020F0502020204030204" pitchFamily="34" charset="0"/>
              </a:rPr>
              <a:t>Expense savings of 22K brings the shortfall down to 23K</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Helvetica" panose="020B0604020202020204" pitchFamily="34" charset="0"/>
                <a:ea typeface="Times New Roman" panose="02020603050405020304" pitchFamily="18" charset="0"/>
                <a:cs typeface="Calibri" panose="020F0502020204030204" pitchFamily="34" charset="0"/>
              </a:rPr>
              <a:t>That would leave 23K to be addressed in a Christmas appeal, as we did in 2019 and 2018.</a:t>
            </a:r>
          </a:p>
          <a:p>
            <a:pPr marL="0" marR="0">
              <a:spcBef>
                <a:spcPts val="0"/>
              </a:spcBef>
              <a:spcAft>
                <a:spcPts val="0"/>
              </a:spcAft>
            </a:pPr>
            <a:endParaRPr lang="en-US" sz="1800" dirty="0">
              <a:latin typeface="Helvetica" panose="020B060402020202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1800" dirty="0">
                <a:effectLst/>
                <a:latin typeface="Helvetica" panose="020B0604020202020204" pitchFamily="34" charset="0"/>
                <a:ea typeface="Times New Roman" panose="02020603050405020304" pitchFamily="18" charset="0"/>
                <a:cs typeface="Calibri" panose="020F0502020204030204" pitchFamily="34" charset="0"/>
              </a:rPr>
              <a:t>We will pay off the mortgage on the Church loan on 11/17/21. This will leave us only the loan for the Rectory improvements.</a:t>
            </a:r>
          </a:p>
          <a:p>
            <a:pPr marL="0" marR="0">
              <a:spcBef>
                <a:spcPts val="0"/>
              </a:spcBef>
              <a:spcAft>
                <a:spcPts val="0"/>
              </a:spcAft>
            </a:pPr>
            <a:endParaRPr lang="en-US" sz="1800" dirty="0">
              <a:latin typeface="Helvetica" panose="020B0604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latin typeface="Helvetica" panose="020B0604020202020204" pitchFamily="34" charset="0"/>
                <a:ea typeface="Calibri" panose="020F0502020204030204" pitchFamily="34" charset="0"/>
                <a:cs typeface="Calibri" panose="020F0502020204030204" pitchFamily="34" charset="0"/>
              </a:rPr>
              <a:t>This year, many gave more than was pledged out of their generosity with the understanding that some were going to struggle because of COVID-19. This helped us be financially successful in 2020.</a:t>
            </a:r>
          </a:p>
          <a:p>
            <a:pPr marL="0" marR="0" indent="0">
              <a:spcBef>
                <a:spcPts val="0"/>
              </a:spcBef>
              <a:spcAft>
                <a:spcPts val="0"/>
              </a:spcAft>
              <a:buNone/>
            </a:pPr>
            <a:endParaRPr lang="en-US" sz="1800" dirty="0">
              <a:latin typeface="Helvetica" panose="020B0604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latin typeface="Helvetica" panose="020B0604020202020204" pitchFamily="34" charset="0"/>
                <a:ea typeface="Calibri" panose="020F0502020204030204" pitchFamily="34" charset="0"/>
                <a:cs typeface="Calibri" panose="020F0502020204030204" pitchFamily="34" charset="0"/>
              </a:rPr>
              <a:t>There are 68 pledging units versus 60 last year. Giving and believing in Loafs and Fishes.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239011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359</Words>
  <Application>Microsoft Office PowerPoint</Application>
  <PresentationFormat>Widescreen</PresentationFormat>
  <Paragraphs>51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St. Charles Episcopal Church</vt:lpstr>
      <vt:lpstr>2021 Income $220,844.75</vt:lpstr>
      <vt:lpstr>2021 Expenses $287,175.20</vt:lpstr>
      <vt:lpstr>2021 Budget Results</vt:lpstr>
      <vt:lpstr>Together We Can Thrive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Charles Episcopal Church</dc:title>
  <dc:creator>William Yeck</dc:creator>
  <cp:lastModifiedBy>William Yeck</cp:lastModifiedBy>
  <cp:revision>29</cp:revision>
  <cp:lastPrinted>2020-12-15T21:10:11Z</cp:lastPrinted>
  <dcterms:created xsi:type="dcterms:W3CDTF">2020-12-15T15:15:11Z</dcterms:created>
  <dcterms:modified xsi:type="dcterms:W3CDTF">2021-01-18T18:04:11Z</dcterms:modified>
</cp:coreProperties>
</file>